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85" r:id="rId3"/>
    <p:sldId id="260" r:id="rId4"/>
    <p:sldId id="257" r:id="rId5"/>
    <p:sldId id="287" r:id="rId6"/>
    <p:sldId id="261" r:id="rId7"/>
    <p:sldId id="262" r:id="rId8"/>
    <p:sldId id="263" r:id="rId9"/>
    <p:sldId id="265" r:id="rId10"/>
    <p:sldId id="286" r:id="rId11"/>
    <p:sldId id="267" r:id="rId12"/>
    <p:sldId id="273" r:id="rId13"/>
    <p:sldId id="270" r:id="rId14"/>
    <p:sldId id="277" r:id="rId15"/>
    <p:sldId id="276" r:id="rId16"/>
    <p:sldId id="278" r:id="rId17"/>
    <p:sldId id="279" r:id="rId18"/>
    <p:sldId id="280" r:id="rId19"/>
    <p:sldId id="264" r:id="rId20"/>
    <p:sldId id="281" r:id="rId21"/>
    <p:sldId id="282" r:id="rId22"/>
    <p:sldId id="283" r:id="rId23"/>
    <p:sldId id="284"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8" d="100"/>
          <a:sy n="98" d="100"/>
        </p:scale>
        <p:origin x="762" y="9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e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95636C4-7A02-497E-8B65-ADA586FACF88}" type="datetimeFigureOut">
              <a:rPr lang="en-US" smtClean="0"/>
              <a:t>1/28/2019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3B6648A-0BC2-4086-9C3D-D4C80D3CD612}" type="slidenum">
              <a:rPr lang="en-US" smtClean="0"/>
              <a:t>‹#›</a:t>
            </a:fld>
            <a:endParaRPr lang="en-US"/>
          </a:p>
        </p:txBody>
      </p:sp>
    </p:spTree>
    <p:extLst>
      <p:ext uri="{BB962C8B-B14F-4D97-AF65-F5344CB8AC3E}">
        <p14:creationId xmlns:p14="http://schemas.microsoft.com/office/powerpoint/2010/main" val="28980970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6648A-0BC2-4086-9C3D-D4C80D3CD612}" type="slidenum">
              <a:rPr lang="en-US" smtClean="0"/>
              <a:t>11</a:t>
            </a:fld>
            <a:endParaRPr lang="en-US"/>
          </a:p>
        </p:txBody>
      </p:sp>
    </p:spTree>
    <p:extLst>
      <p:ext uri="{BB962C8B-B14F-4D97-AF65-F5344CB8AC3E}">
        <p14:creationId xmlns:p14="http://schemas.microsoft.com/office/powerpoint/2010/main" val="1026536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6"/>
          <p:cNvSpPr>
            <a:spLocks noGrp="1" noChangeArrowheads="1"/>
          </p:cNvSpPr>
          <p:nvPr>
            <p:ph type="sldNum" sz="quarter"/>
          </p:nvPr>
        </p:nvSpPr>
        <p:spPr>
          <a:noFill/>
        </p:spPr>
        <p:txBody>
          <a:bodyPr/>
          <a:lstStyle/>
          <a:p>
            <a:fld id="{0E78A471-D789-41F3-8A64-F8CE717DD838}" type="slidenum">
              <a:rPr lang="en-GB"/>
              <a:t>13</a:t>
            </a:fld>
            <a:endParaRPr lang="en-GB"/>
          </a:p>
        </p:txBody>
      </p:sp>
      <p:sp>
        <p:nvSpPr>
          <p:cNvPr id="4099" name="Rectangle 1"/>
          <p:cNvSpPr txBox="1">
            <a:spLocks noGrp="1" noRot="1" noChangeAspect="1" noChangeArrowheads="1" noTextEdit="1"/>
          </p:cNvSpPr>
          <p:nvPr>
            <p:ph type="sldImg"/>
          </p:nvPr>
        </p:nvSpPr>
        <p:spPr>
          <a:xfrm>
            <a:off x="1143000" y="695325"/>
            <a:ext cx="4570413" cy="3427413"/>
          </a:xfrm>
          <a:solidFill>
            <a:srgbClr val="FFFFFF"/>
          </a:solidFill>
          <a:ln>
            <a:solidFill>
              <a:srgbClr val="000000"/>
            </a:solidFill>
            <a:miter lim="800000"/>
          </a:ln>
        </p:spPr>
      </p:sp>
      <p:sp>
        <p:nvSpPr>
          <p:cNvPr id="4100" name="Text Box 2"/>
          <p:cNvSpPr txBox="1">
            <a:spLocks noGrp="1" noChangeArrowheads="1"/>
          </p:cNvSpPr>
          <p:nvPr>
            <p:ph type="body" idx="1"/>
          </p:nvPr>
        </p:nvSpPr>
        <p:spPr>
          <a:xfrm>
            <a:off x="685512" y="4343230"/>
            <a:ext cx="5486976" cy="4115139"/>
          </a:xfrm>
          <a:noFill/>
          <a:ln/>
        </p:spPr>
        <p:txBody>
          <a:bodyPr tIns="9279"/>
          <a:lstStyle/>
          <a:p>
            <a:pPr algn="just">
              <a:lnSpc>
                <a:spcPct val="93000"/>
              </a:lnSpc>
              <a:spcBef>
                <a:spcPct val="0"/>
              </a:spcBef>
              <a:tabLst>
                <a:tab pos="634643" algn="l"/>
                <a:tab pos="1269286" algn="l"/>
                <a:tab pos="1903929" algn="l"/>
                <a:tab pos="2538573" algn="l"/>
                <a:tab pos="3173216" algn="l"/>
                <a:tab pos="3807859" algn="l"/>
                <a:tab pos="4442502" algn="l"/>
                <a:tab pos="5077145" algn="l"/>
              </a:tabLst>
            </a:pPr>
            <a:r>
              <a:rPr b="1"/>
              <a:t>Corticolimbic endocannabinoid (eCB) signaling changes dynamically across rodent development</a:t>
            </a:r>
            <a:r>
              <a:rPr/>
              <a:t>. (a) Distinct eCB signaling profiles in early life, adolescence and adulthood. Components of the eCB system are represented schematically within a synapse (adapted from(Long </a:t>
            </a:r>
            <a:r>
              <a:rPr i="1"/>
              <a:t>et al.</a:t>
            </a:r>
            <a:r>
              <a:rPr/>
              <a:t> ). (b) Developmental trajectories of the components of the eCB system. CB</a:t>
            </a:r>
            <a:r>
              <a:rPr baseline="-25000"/>
              <a:t>1</a:t>
            </a:r>
            <a:r>
              <a:rPr/>
              <a:t> receptor expression peaks with the onset of adolescence. 2‐AG is highest around birth and may fluctuate throughout adolescence. AEA gradually increases during early life and fluctuates during adolescence. FAAH activity fluctuates in reciprocal fashion to AEA during adolescence (based on data from Berrendero </a:t>
            </a:r>
            <a:r>
              <a:rPr i="1"/>
              <a:t>et al.</a:t>
            </a:r>
            <a:r>
              <a:rPr/>
              <a:t> ; Ellgren </a:t>
            </a:r>
            <a:r>
              <a:rPr i="1"/>
              <a:t>et al.</a:t>
            </a:r>
            <a:r>
              <a:rPr/>
              <a:t> ; Fernandez‐Ruiz </a:t>
            </a:r>
            <a:r>
              <a:rPr i="1"/>
              <a:t>et al.</a:t>
            </a:r>
            <a:r>
              <a:rPr/>
              <a:t> ; Heng </a:t>
            </a:r>
            <a:r>
              <a:rPr i="1"/>
              <a:t>et al.</a:t>
            </a:r>
            <a:r>
              <a:rPr/>
              <a:t> ; Lee </a:t>
            </a:r>
            <a:r>
              <a:rPr i="1"/>
              <a:t>et al.</a:t>
            </a:r>
            <a:r>
              <a:rPr/>
              <a:t> ; Rodriguez de Fonseca </a:t>
            </a:r>
            <a:r>
              <a:rPr i="1"/>
              <a:t>et al.</a:t>
            </a:r>
            <a:r>
              <a:rPr/>
              <a:t> ; Rubino </a:t>
            </a:r>
            <a:r>
              <a:rPr i="1"/>
              <a:t>et al.</a:t>
            </a:r>
            <a:r>
              <a:rPr/>
              <a:t> ; Wenger </a:t>
            </a:r>
            <a:r>
              <a:rPr i="1"/>
              <a:t>et al.</a:t>
            </a:r>
            <a:r>
              <a:rPr/>
              <a:t> ).</a:t>
            </a:r>
          </a:p>
          <a:p>
            <a:endParaRPr/>
          </a:p>
          <a:p>
            <a:r>
              <a:rPr lang="en-GB"/>
              <a:t>IF THIS IMAGE HAS BEEN PROVIDED BY OR IS OWNED BY A THIRD PARTY, AS INDICATED IN THE CAPTION LINE, THEN FURTHER PERMISSION MAY BE NEEDED BEFORE ANY FURTHER USE. PLEASE CONTACT WILEY'S PERMISSIONS DEPARTMENT ON PERMISSIONS@WILEY.COM OR USE THE RIGHTSLINK SERVICE BY CLICKING ON THE 'REQUEST PERMISSIONS' LINK ACCOMPANYING THIS ARTICLE. WILEY OR AUTHOR OWNED IMAGES MAY BE USED FOR NON-COMMERCIAL PURPOSES, SUBJECT TO PROPER CITATION OF THE ARTICLE, AUTHOR, AND PUBLISHER.</a:t>
            </a:r>
            <a:endParaRPr/>
          </a:p>
        </p:txBody>
      </p:sp>
    </p:spTree>
    <p:extLst>
      <p:ext uri="{BB962C8B-B14F-4D97-AF65-F5344CB8AC3E}">
        <p14:creationId xmlns:p14="http://schemas.microsoft.com/office/powerpoint/2010/main" val="26261603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043D7C4-1D2F-42BD-B412-15999BAA2ED9}" type="datetimeFigureOut">
              <a:rPr lang="en-US" smtClean="0"/>
              <a:t>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4015719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043D7C4-1D2F-42BD-B412-15999BAA2ED9}" type="datetimeFigureOut">
              <a:rPr lang="en-US" smtClean="0"/>
              <a:t>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189868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043D7C4-1D2F-42BD-B412-15999BAA2ED9}" type="datetimeFigureOut">
              <a:rPr lang="en-US" smtClean="0"/>
              <a:t>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27365465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verTx">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456481" y="273629"/>
            <a:ext cx="8226720" cy="114348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456481" y="1604329"/>
            <a:ext cx="8226720" cy="219335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6481" y="3935934"/>
            <a:ext cx="8226720" cy="21933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3"/>
          <p:cNvSpPr>
            <a:spLocks noGrp="1" noChangeArrowheads="1"/>
          </p:cNvSpPr>
          <p:nvPr>
            <p:ph type="dt" idx="10"/>
          </p:nvPr>
        </p:nvSpPr>
        <p:spPr>
          <a:ln/>
        </p:spPr>
        <p:txBody>
          <a:bodyPr/>
          <a:lstStyle>
            <a:lvl1pPr>
              <a:defRPr/>
            </a:lvl1pPr>
          </a:lstStyle>
          <a:p>
            <a:endParaRPr lang="en-US"/>
          </a:p>
        </p:txBody>
      </p:sp>
      <p:sp>
        <p:nvSpPr>
          <p:cNvPr id="6" name="Rectangle 4"/>
          <p:cNvSpPr>
            <a:spLocks noGrp="1" noChangeArrowheads="1"/>
          </p:cNvSpPr>
          <p:nvPr>
            <p:ph type="ftr" idx="11"/>
          </p:nvPr>
        </p:nvSpPr>
        <p:spPr>
          <a:ln/>
        </p:spPr>
        <p:txBody>
          <a:bodyPr/>
          <a:lstStyle>
            <a:lvl1pPr>
              <a:defRPr/>
            </a:lvl1pPr>
          </a:lstStyle>
          <a:p>
            <a:endParaRPr lang="en-US"/>
          </a:p>
        </p:txBody>
      </p:sp>
      <p:sp>
        <p:nvSpPr>
          <p:cNvPr id="7" name="Rectangle 5"/>
          <p:cNvSpPr>
            <a:spLocks noGrp="1" noChangeArrowheads="1"/>
          </p:cNvSpPr>
          <p:nvPr>
            <p:ph type="sldNum" idx="12"/>
          </p:nvPr>
        </p:nvSpPr>
        <p:spPr>
          <a:ln/>
        </p:spPr>
        <p:txBody>
          <a:bodyPr/>
          <a:lstStyle>
            <a:lvl1pPr>
              <a:defRPr/>
            </a:lvl1pPr>
          </a:lstStyle>
          <a:p>
            <a:fld id="{D165E9B0-7DA8-466E-963D-86F25D5E43BA}" type="slidenum">
              <a:rPr lang="en-GB"/>
              <a:pPr/>
              <a:t>‹#›</a:t>
            </a:fld>
            <a:endParaRPr lang="en-GB"/>
          </a:p>
        </p:txBody>
      </p:sp>
    </p:spTree>
    <p:extLst>
      <p:ext uri="{BB962C8B-B14F-4D97-AF65-F5344CB8AC3E}">
        <p14:creationId xmlns:p14="http://schemas.microsoft.com/office/powerpoint/2010/main" val="3589510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043D7C4-1D2F-42BD-B412-15999BAA2ED9}" type="datetimeFigureOut">
              <a:rPr lang="en-US" smtClean="0"/>
              <a:t>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3041736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043D7C4-1D2F-42BD-B412-15999BAA2ED9}" type="datetimeFigureOut">
              <a:rPr lang="en-US" smtClean="0"/>
              <a:t>1/28/2019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4232556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043D7C4-1D2F-42BD-B412-15999BAA2ED9}" type="datetimeFigureOut">
              <a:rPr lang="en-US" smtClean="0"/>
              <a:t>1/28/2019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22254356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043D7C4-1D2F-42BD-B412-15999BAA2ED9}" type="datetimeFigureOut">
              <a:rPr lang="en-US" smtClean="0"/>
              <a:t>1/28/2019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335845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043D7C4-1D2F-42BD-B412-15999BAA2ED9}" type="datetimeFigureOut">
              <a:rPr lang="en-US" smtClean="0"/>
              <a:t>1/28/2019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3350182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43D7C4-1D2F-42BD-B412-15999BAA2ED9}" type="datetimeFigureOut">
              <a:rPr lang="en-US" smtClean="0"/>
              <a:t>1/28/2019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4256964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043D7C4-1D2F-42BD-B412-15999BAA2ED9}" type="datetimeFigureOut">
              <a:rPr lang="en-US" smtClean="0"/>
              <a:t>1/28/2019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2937876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043D7C4-1D2F-42BD-B412-15999BAA2ED9}" type="datetimeFigureOut">
              <a:rPr lang="en-US" smtClean="0"/>
              <a:t>1/28/2019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22AC14-06CD-4196-BA1D-C3E82B4205A1}" type="slidenum">
              <a:rPr lang="en-US" smtClean="0"/>
              <a:t>‹#›</a:t>
            </a:fld>
            <a:endParaRPr lang="en-US"/>
          </a:p>
        </p:txBody>
      </p:sp>
    </p:spTree>
    <p:extLst>
      <p:ext uri="{BB962C8B-B14F-4D97-AF65-F5344CB8AC3E}">
        <p14:creationId xmlns:p14="http://schemas.microsoft.com/office/powerpoint/2010/main" val="303010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43D7C4-1D2F-42BD-B412-15999BAA2ED9}" type="datetimeFigureOut">
              <a:rPr lang="en-US" smtClean="0"/>
              <a:t>1/28/2019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22AC14-06CD-4196-BA1D-C3E82B4205A1}" type="slidenum">
              <a:rPr lang="en-US" smtClean="0"/>
              <a:t>‹#›</a:t>
            </a:fld>
            <a:endParaRPr lang="en-US"/>
          </a:p>
        </p:txBody>
      </p:sp>
    </p:spTree>
    <p:extLst>
      <p:ext uri="{BB962C8B-B14F-4D97-AF65-F5344CB8AC3E}">
        <p14:creationId xmlns:p14="http://schemas.microsoft.com/office/powerpoint/2010/main" val="36124464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hyperlink" Target="http://onlinelibrary.wiley.com/doi/10.1111/gbb.12253/full#gbb12253-fig-0003" TargetMode="External"/><Relationship Id="rId5" Type="http://schemas.openxmlformats.org/officeDocument/2006/relationships/hyperlink" Target="http://onlinelibrary.wiley.com/doi/10.1111/gbb.2016.15.issue-1/issuetoc" TargetMode="Externa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066801"/>
            <a:ext cx="7772400" cy="1904999"/>
          </a:xfrm>
        </p:spPr>
        <p:txBody>
          <a:bodyPr/>
          <a:lstStyle/>
          <a:p>
            <a:r>
              <a:rPr lang="en-US" dirty="0" smtClean="0"/>
              <a:t/>
            </a:r>
            <a:br>
              <a:rPr lang="en-US" dirty="0" smtClean="0"/>
            </a:br>
            <a:r>
              <a:rPr lang="en-US" dirty="0" smtClean="0"/>
              <a:t>Happiness and Health</a:t>
            </a:r>
            <a:endParaRPr lang="en-US" dirty="0"/>
          </a:p>
        </p:txBody>
      </p:sp>
      <p:sp>
        <p:nvSpPr>
          <p:cNvPr id="3" name="Subtitle 2"/>
          <p:cNvSpPr>
            <a:spLocks noGrp="1"/>
          </p:cNvSpPr>
          <p:nvPr>
            <p:ph type="subTitle" idx="1"/>
          </p:nvPr>
        </p:nvSpPr>
        <p:spPr>
          <a:xfrm>
            <a:off x="1295400" y="3505200"/>
            <a:ext cx="6934200" cy="1676400"/>
          </a:xfrm>
        </p:spPr>
        <p:txBody>
          <a:bodyPr>
            <a:normAutofit fontScale="85000" lnSpcReduction="10000"/>
          </a:bodyPr>
          <a:lstStyle/>
          <a:p>
            <a:r>
              <a:rPr lang="en-US" sz="2800" dirty="0" smtClean="0"/>
              <a:t>Sangeeta Das Bhattacharya MD, MPH</a:t>
            </a:r>
          </a:p>
          <a:p>
            <a:r>
              <a:rPr lang="en-US" sz="2800" dirty="0" smtClean="0"/>
              <a:t>Professor School of Medical Science and Technology</a:t>
            </a:r>
          </a:p>
          <a:p>
            <a:r>
              <a:rPr lang="en-US" sz="2800" dirty="0" smtClean="0"/>
              <a:t>IIT Kharagpur</a:t>
            </a:r>
          </a:p>
          <a:p>
            <a:r>
              <a:rPr lang="en-US" sz="2800" dirty="0" smtClean="0"/>
              <a:t>Science of Happiness and Well-Being Spring 2019</a:t>
            </a:r>
            <a:endParaRPr lang="en-US" sz="2800"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2475" y="3424238"/>
            <a:ext cx="19050" cy="9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50" y="22860"/>
            <a:ext cx="2571750" cy="1781175"/>
          </a:xfrm>
          <a:prstGeom prst="rect">
            <a:avLst/>
          </a:prstGeom>
        </p:spPr>
      </p:pic>
      <p:sp>
        <p:nvSpPr>
          <p:cNvPr id="6" name="AutoShape 4" descr="Image result for image IIT kharagpur seal"/>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6" descr="Image result for image IIT kharagpur seal"/>
          <p:cNvSpPr>
            <a:spLocks noChangeAspect="1" noChangeArrowheads="1"/>
          </p:cNvSpPr>
          <p:nvPr/>
        </p:nvSpPr>
        <p:spPr bwMode="auto">
          <a:xfrm>
            <a:off x="307974" y="7937"/>
            <a:ext cx="1063625" cy="105886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AutoShape 8" descr="Image result for image IIT kharagpur seal"/>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p:cNvPicPr>
            <a:picLocks noChangeAspect="1"/>
          </p:cNvPicPr>
          <p:nvPr/>
        </p:nvPicPr>
        <p:blipFill>
          <a:blip r:embed="rId4"/>
          <a:stretch>
            <a:fillRect/>
          </a:stretch>
        </p:blipFill>
        <p:spPr>
          <a:xfrm>
            <a:off x="155575" y="4800600"/>
            <a:ext cx="2133600" cy="2133600"/>
          </a:xfrm>
          <a:prstGeom prst="rect">
            <a:avLst/>
          </a:prstGeom>
        </p:spPr>
      </p:pic>
    </p:spTree>
    <p:extLst>
      <p:ext uri="{BB962C8B-B14F-4D97-AF65-F5344CB8AC3E}">
        <p14:creationId xmlns:p14="http://schemas.microsoft.com/office/powerpoint/2010/main" val="33946568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Cannabinoid Receptor</a:t>
            </a:r>
            <a:endParaRPr lang="en-US" sz="2800" dirty="0"/>
          </a:p>
        </p:txBody>
      </p:sp>
      <p:sp>
        <p:nvSpPr>
          <p:cNvPr id="3" name="Content Placeholder 2"/>
          <p:cNvSpPr>
            <a:spLocks noGrp="1"/>
          </p:cNvSpPr>
          <p:nvPr>
            <p:ph idx="1"/>
          </p:nvPr>
        </p:nvSpPr>
        <p:spPr/>
        <p:txBody>
          <a:bodyPr/>
          <a:lstStyle/>
          <a:p>
            <a:endParaRPr lang="en-US"/>
          </a:p>
        </p:txBody>
      </p:sp>
      <p:sp>
        <p:nvSpPr>
          <p:cNvPr id="4" name="Text Placeholder 3"/>
          <p:cNvSpPr>
            <a:spLocks noGrp="1"/>
          </p:cNvSpPr>
          <p:nvPr>
            <p:ph type="body" sz="half" idx="2"/>
          </p:nvPr>
        </p:nvSpPr>
        <p:spPr/>
        <p:txBody>
          <a:bodyPr/>
          <a:lstStyle/>
          <a:p>
            <a:r>
              <a:rPr lang="en-US" sz="2400" dirty="0" smtClean="0"/>
              <a:t>Cannabinoid receptors among the most abundant receptors in the brain</a:t>
            </a:r>
          </a:p>
          <a:p>
            <a:endParaRPr lang="en-US" dirty="0"/>
          </a:p>
        </p:txBody>
      </p:sp>
      <p:pic>
        <p:nvPicPr>
          <p:cNvPr id="5" name="Picture 2" descr="C:\Users\aasb\Downloads\cannabinoid receptor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89735" y="1344640"/>
            <a:ext cx="4683571" cy="371075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57200" y="6172200"/>
            <a:ext cx="3810000" cy="369332"/>
          </a:xfrm>
          <a:prstGeom prst="rect">
            <a:avLst/>
          </a:prstGeom>
          <a:noFill/>
        </p:spPr>
        <p:txBody>
          <a:bodyPr wrap="square" rtlCol="0">
            <a:spAutoFit/>
          </a:bodyPr>
          <a:lstStyle/>
          <a:p>
            <a:r>
              <a:rPr lang="en-US" dirty="0" smtClean="0"/>
              <a:t>Crick, Frances NIH Director’s blog</a:t>
            </a:r>
            <a:endParaRPr lang="en-US" dirty="0"/>
          </a:p>
        </p:txBody>
      </p:sp>
    </p:spTree>
    <p:extLst>
      <p:ext uri="{BB962C8B-B14F-4D97-AF65-F5344CB8AC3E}">
        <p14:creationId xmlns:p14="http://schemas.microsoft.com/office/powerpoint/2010/main" val="18620216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Text Placeholder 3"/>
          <p:cNvSpPr>
            <a:spLocks noGrp="1"/>
          </p:cNvSpPr>
          <p:nvPr>
            <p:ph type="body" sz="half" idx="2"/>
          </p:nvPr>
        </p:nvSpPr>
        <p:spPr/>
        <p:txBody>
          <a:bodyPr/>
          <a:lstStyle/>
          <a:p>
            <a:endParaRPr lang="en-US" dirty="0"/>
          </a:p>
        </p:txBody>
      </p:sp>
      <p:pic>
        <p:nvPicPr>
          <p:cNvPr id="6" name="Content Placeholder 5"/>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04800" y="304800"/>
            <a:ext cx="8686800" cy="6477000"/>
          </a:xfrm>
        </p:spPr>
      </p:pic>
      <p:pic>
        <p:nvPicPr>
          <p:cNvPr id="9219"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27495" t="14498" r="32306" b="21338"/>
          <a:stretch/>
        </p:blipFill>
        <p:spPr bwMode="auto">
          <a:xfrm>
            <a:off x="1144296" y="820903"/>
            <a:ext cx="5866104" cy="5427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16556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smtClean="0"/>
              <a:t>Look alikes</a:t>
            </a:r>
            <a:endParaRPr lang="en-US" dirty="0"/>
          </a:p>
        </p:txBody>
      </p:sp>
      <p:sp>
        <p:nvSpPr>
          <p:cNvPr id="6" name="Text Placeholder 5"/>
          <p:cNvSpPr>
            <a:spLocks noGrp="1"/>
          </p:cNvSpPr>
          <p:nvPr>
            <p:ph type="body" idx="1"/>
          </p:nvPr>
        </p:nvSpPr>
        <p:spPr/>
        <p:txBody>
          <a:bodyPr/>
          <a:lstStyle/>
          <a:p>
            <a:r>
              <a:rPr lang="en-US" dirty="0" smtClean="0"/>
              <a:t>Cannabinoids</a:t>
            </a:r>
            <a:endParaRPr lang="en-US" dirty="0"/>
          </a:p>
        </p:txBody>
      </p:sp>
      <p:pic>
        <p:nvPicPr>
          <p:cNvPr id="11266" name="Picture 2"/>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457200" y="2341092"/>
            <a:ext cx="4040188" cy="36188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 Placeholder 6"/>
          <p:cNvSpPr>
            <a:spLocks noGrp="1"/>
          </p:cNvSpPr>
          <p:nvPr>
            <p:ph type="body" sz="quarter" idx="3"/>
          </p:nvPr>
        </p:nvSpPr>
        <p:spPr/>
        <p:txBody>
          <a:bodyPr>
            <a:normAutofit/>
          </a:bodyPr>
          <a:lstStyle/>
          <a:p>
            <a:endParaRPr lang="en-US" dirty="0"/>
          </a:p>
        </p:txBody>
      </p:sp>
      <p:pic>
        <p:nvPicPr>
          <p:cNvPr id="8" name="Picture 2"/>
          <p:cNvPicPr>
            <a:picLocks noGrp="1" noChangeAspect="1" noChangeArrowheads="1"/>
          </p:cNvPicPr>
          <p:nvPr>
            <p:ph sz="quarter" idx="4"/>
          </p:nvPr>
        </p:nvPicPr>
        <p:blipFill>
          <a:blip r:embed="rId3">
            <a:extLst>
              <a:ext uri="{28A0092B-C50C-407E-A947-70E740481C1C}">
                <a14:useLocalDpi xmlns:a14="http://schemas.microsoft.com/office/drawing/2010/main" val="0"/>
              </a:ext>
            </a:extLst>
          </a:blip>
          <a:srcRect/>
          <a:stretch>
            <a:fillRect/>
          </a:stretch>
        </p:blipFill>
        <p:spPr bwMode="auto">
          <a:xfrm>
            <a:off x="5213350" y="3002756"/>
            <a:ext cx="2905125" cy="2295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46824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a:xfrm>
            <a:off x="424801" y="419084"/>
            <a:ext cx="8228160" cy="724396"/>
          </a:xfrm>
        </p:spPr>
        <p:txBody>
          <a:bodyPr tIns="12801"/>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sz="1600" dirty="0" smtClean="0"/>
              <a:t>Adolescent and Young Adult THC Exposure</a:t>
            </a:r>
            <a:br>
              <a:rPr lang="en-US" sz="1600" dirty="0" smtClean="0"/>
            </a:br>
            <a:r>
              <a:rPr lang="en-GB" sz="1500" b="1" dirty="0" smtClean="0"/>
              <a:t>Developmental </a:t>
            </a:r>
            <a:r>
              <a:rPr lang="en-GB" sz="1500" b="1" dirty="0"/>
              <a:t>regulation of fear learning and anxiety </a:t>
            </a:r>
            <a:r>
              <a:rPr lang="en-GB" sz="1500" b="1" dirty="0" err="1"/>
              <a:t>behavior</a:t>
            </a:r>
            <a:r>
              <a:rPr lang="en-GB" sz="1500" b="1" dirty="0"/>
              <a:t> by endocannabinoids</a:t>
            </a:r>
          </a:p>
        </p:txBody>
      </p:sp>
      <p:pic>
        <p:nvPicPr>
          <p:cNvPr id="2051" name="Picture 2"/>
          <p:cNvPicPr>
            <a:picLocks noChangeAspect="1" noChangeArrowheads="1"/>
          </p:cNvPicPr>
          <p:nvPr/>
        </p:nvPicPr>
        <p:blipFill>
          <a:blip r:embed="rId3" cstate="print"/>
          <a:srcRect/>
          <a:stretch>
            <a:fillRect/>
          </a:stretch>
        </p:blipFill>
        <p:spPr bwMode="auto">
          <a:xfrm>
            <a:off x="2590800" y="1219200"/>
            <a:ext cx="6210807" cy="4320000"/>
          </a:xfrm>
          <a:prstGeom prst="rect">
            <a:avLst/>
          </a:prstGeom>
          <a:noFill/>
          <a:ln w="9525">
            <a:noFill/>
            <a:round/>
            <a:headEnd/>
            <a:tailEnd/>
          </a:ln>
        </p:spPr>
      </p:pic>
      <p:pic>
        <p:nvPicPr>
          <p:cNvPr id="2052" name="Picture 3"/>
          <p:cNvPicPr>
            <a:picLocks noChangeAspect="1" noChangeArrowheads="1"/>
          </p:cNvPicPr>
          <p:nvPr/>
        </p:nvPicPr>
        <p:blipFill>
          <a:blip r:embed="rId4" cstate="print"/>
          <a:srcRect/>
          <a:stretch>
            <a:fillRect/>
          </a:stretch>
        </p:blipFill>
        <p:spPr bwMode="auto">
          <a:xfrm>
            <a:off x="0" y="0"/>
            <a:ext cx="0" cy="0"/>
          </a:xfrm>
          <a:prstGeom prst="rect">
            <a:avLst/>
          </a:prstGeom>
          <a:noFill/>
          <a:ln w="9525">
            <a:noFill/>
            <a:round/>
            <a:headEnd/>
            <a:tailEnd/>
          </a:ln>
        </p:spPr>
      </p:pic>
      <p:sp>
        <p:nvSpPr>
          <p:cNvPr id="2053" name="Text Box 4"/>
          <p:cNvSpPr txBox="1">
            <a:spLocks noChangeArrowheads="1"/>
          </p:cNvSpPr>
          <p:nvPr/>
        </p:nvSpPr>
        <p:spPr bwMode="auto">
          <a:xfrm>
            <a:off x="115200" y="6205612"/>
            <a:ext cx="6252480" cy="505493"/>
          </a:xfrm>
          <a:prstGeom prst="rect">
            <a:avLst/>
          </a:prstGeom>
          <a:noFill/>
          <a:ln w="9525">
            <a:noFill/>
            <a:round/>
            <a:headEnd/>
            <a:tailEnd/>
          </a:ln>
        </p:spPr>
        <p:txBody>
          <a:bodyPr lIns="81639" tIns="49620" rIns="81639" bIns="40820"/>
          <a:lstStyle/>
          <a:p>
            <a:pPr>
              <a:tabLst>
                <a:tab pos="656650" algn="l"/>
                <a:tab pos="1313299" algn="l"/>
                <a:tab pos="1969949" algn="l"/>
                <a:tab pos="2626599" algn="l"/>
                <a:tab pos="3283248" algn="l"/>
                <a:tab pos="3939898" algn="l"/>
                <a:tab pos="4596548" algn="l"/>
                <a:tab pos="5253198" algn="l"/>
                <a:tab pos="5909847" algn="l"/>
              </a:tabLst>
            </a:pPr>
            <a:r>
              <a:rPr lang="en-GB" sz="1000" b="1">
                <a:solidFill>
                  <a:srgbClr val="000000"/>
                </a:solidFill>
              </a:rPr>
              <a:t>Genes, Brain and Behavior</a:t>
            </a:r>
            <a:r>
              <a:rPr lang="en-GB" sz="1000">
                <a:solidFill>
                  <a:srgbClr val="000000"/>
                </a:solidFill>
              </a:rPr>
              <a:t/>
            </a:r>
            <a:br>
              <a:rPr lang="en-GB" sz="1000">
                <a:solidFill>
                  <a:srgbClr val="000000"/>
                </a:solidFill>
              </a:rPr>
            </a:br>
            <a:r>
              <a:rPr lang="en-GB" sz="1000">
                <a:solidFill>
                  <a:srgbClr val="000000"/>
                </a:solidFill>
                <a:hlinkClick r:id="rId5"/>
              </a:rPr>
              <a:t>Volume 15, Issue 1, </a:t>
            </a:r>
            <a:r>
              <a:rPr lang="en-GB" sz="1000">
                <a:solidFill>
                  <a:srgbClr val="000000"/>
                </a:solidFill>
              </a:rPr>
              <a:t>pages 108-124, 5 NOV 2015 DOI: 10.1111/gbb.12253</a:t>
            </a:r>
            <a:br>
              <a:rPr lang="en-GB" sz="1000">
                <a:solidFill>
                  <a:srgbClr val="000000"/>
                </a:solidFill>
              </a:rPr>
            </a:br>
            <a:r>
              <a:rPr lang="en-GB" sz="1000">
                <a:solidFill>
                  <a:srgbClr val="000000"/>
                </a:solidFill>
                <a:hlinkClick r:id="rId6"/>
              </a:rPr>
              <a:t>http://onlinelibrary.wiley.com/doi/10.1111/gbb.12253/full#gbb12253-fig-0003</a:t>
            </a:r>
          </a:p>
        </p:txBody>
      </p:sp>
      <p:sp>
        <p:nvSpPr>
          <p:cNvPr id="2" name="TextBox 1"/>
          <p:cNvSpPr txBox="1"/>
          <p:nvPr/>
        </p:nvSpPr>
        <p:spPr>
          <a:xfrm>
            <a:off x="228600" y="1295400"/>
            <a:ext cx="228600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R</a:t>
            </a:r>
            <a:r>
              <a:rPr lang="en-US" dirty="0" smtClean="0"/>
              <a:t>educed stress coping</a:t>
            </a:r>
          </a:p>
          <a:p>
            <a:pPr marL="285750" indent="-285750">
              <a:buFont typeface="Arial" panose="020B0604020202020204" pitchFamily="34" charset="0"/>
              <a:buChar char="•"/>
            </a:pPr>
            <a:r>
              <a:rPr lang="en-US" dirty="0"/>
              <a:t>I</a:t>
            </a:r>
            <a:r>
              <a:rPr lang="en-US" dirty="0" smtClean="0"/>
              <a:t>ncreased anhedonia</a:t>
            </a:r>
          </a:p>
          <a:p>
            <a:pPr marL="285750" indent="-285750">
              <a:buFont typeface="Arial" panose="020B0604020202020204" pitchFamily="34" charset="0"/>
              <a:buChar char="•"/>
            </a:pPr>
            <a:r>
              <a:rPr lang="en-US" dirty="0"/>
              <a:t>I</a:t>
            </a:r>
            <a:r>
              <a:rPr lang="en-US" dirty="0" smtClean="0"/>
              <a:t>ncreased anxiety</a:t>
            </a:r>
          </a:p>
          <a:p>
            <a:pPr marL="285750" indent="-285750">
              <a:buFont typeface="Arial" panose="020B0604020202020204" pitchFamily="34" charset="0"/>
              <a:buChar char="•"/>
            </a:pPr>
            <a:r>
              <a:rPr lang="en-US" dirty="0"/>
              <a:t>I</a:t>
            </a:r>
            <a:r>
              <a:rPr lang="en-US" dirty="0" smtClean="0"/>
              <a:t>mpaired memory and learning</a:t>
            </a:r>
          </a:p>
          <a:p>
            <a:pPr marL="285750" indent="-285750">
              <a:buFont typeface="Arial" panose="020B0604020202020204" pitchFamily="34" charset="0"/>
              <a:buChar char="•"/>
            </a:pPr>
            <a:r>
              <a:rPr lang="en-US" dirty="0" smtClean="0"/>
              <a:t>Lowering of IQ</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2661546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Genetic Mutation in FAAH </a:t>
            </a:r>
            <a:r>
              <a:rPr lang="en-US" dirty="0" smtClean="0"/>
              <a:t>gene</a:t>
            </a:r>
            <a:br>
              <a:rPr lang="en-US" dirty="0" smtClean="0"/>
            </a:br>
            <a:r>
              <a:rPr lang="en-US" dirty="0" smtClean="0"/>
              <a:t>-Enzyme that deactivates Anandamide</a:t>
            </a:r>
            <a:endParaRPr lang="en-US" dirty="0"/>
          </a:p>
        </p:txBody>
      </p:sp>
      <p:sp>
        <p:nvSpPr>
          <p:cNvPr id="4" name="Text Placeholder 3"/>
          <p:cNvSpPr>
            <a:spLocks noGrp="1"/>
          </p:cNvSpPr>
          <p:nvPr>
            <p:ph type="body" sz="half" idx="4294967295"/>
          </p:nvPr>
        </p:nvSpPr>
        <p:spPr>
          <a:xfrm>
            <a:off x="0" y="1435100"/>
            <a:ext cx="5334000" cy="4691063"/>
          </a:xfrm>
        </p:spPr>
        <p:txBody>
          <a:bodyPr>
            <a:normAutofit/>
          </a:bodyPr>
          <a:lstStyle/>
          <a:p>
            <a:pPr marL="285750" indent="-285750">
              <a:buFontTx/>
              <a:buChar char="-"/>
            </a:pPr>
            <a:endParaRPr lang="en-US" dirty="0" smtClean="0"/>
          </a:p>
          <a:p>
            <a:pPr marL="285750" indent="-285750">
              <a:buFontTx/>
              <a:buChar char="-"/>
            </a:pPr>
            <a:r>
              <a:rPr lang="en-US" sz="2000" dirty="0" smtClean="0"/>
              <a:t>Less of </a:t>
            </a:r>
            <a:r>
              <a:rPr lang="en-US" sz="2000" dirty="0" smtClean="0"/>
              <a:t>the</a:t>
            </a:r>
            <a:r>
              <a:rPr lang="en-US" sz="2000" dirty="0" smtClean="0"/>
              <a:t> </a:t>
            </a:r>
            <a:r>
              <a:rPr lang="en-US" sz="2000" dirty="0" smtClean="0"/>
              <a:t>enzyme FAAH which deactivates anandamide</a:t>
            </a:r>
          </a:p>
          <a:p>
            <a:pPr marL="285750" indent="-285750">
              <a:buFontTx/>
              <a:buChar char="-"/>
            </a:pPr>
            <a:r>
              <a:rPr lang="en-US" sz="2000" dirty="0" smtClean="0"/>
              <a:t>More anandamide around</a:t>
            </a:r>
            <a:endParaRPr lang="en-US" sz="2000" dirty="0"/>
          </a:p>
          <a:p>
            <a:pPr marL="285750" indent="-285750">
              <a:buFontTx/>
              <a:buChar char="-"/>
            </a:pPr>
            <a:r>
              <a:rPr lang="en-US" sz="2000" dirty="0" smtClean="0"/>
              <a:t>Less anxious</a:t>
            </a:r>
          </a:p>
          <a:p>
            <a:pPr marL="285750" indent="-285750">
              <a:buFontTx/>
              <a:buChar char="-"/>
            </a:pPr>
            <a:r>
              <a:rPr lang="en-US" sz="2000" dirty="0" smtClean="0"/>
              <a:t>More forgetful of bad experiences</a:t>
            </a:r>
          </a:p>
          <a:p>
            <a:pPr marL="285750" indent="-285750">
              <a:buFontTx/>
              <a:buChar char="-"/>
            </a:pPr>
            <a:r>
              <a:rPr lang="en-US" sz="2000" dirty="0" smtClean="0"/>
              <a:t>Higher levels of anandamide</a:t>
            </a:r>
          </a:p>
          <a:p>
            <a:pPr marL="285750" indent="-285750">
              <a:buFontTx/>
              <a:buChar char="-"/>
            </a:pPr>
            <a:r>
              <a:rPr lang="en-US" sz="2000" dirty="0" smtClean="0"/>
              <a:t>20% of population </a:t>
            </a:r>
            <a:r>
              <a:rPr lang="en-US" sz="2000" dirty="0" smtClean="0"/>
              <a:t>have </a:t>
            </a:r>
            <a:r>
              <a:rPr lang="en-US" sz="2000" dirty="0" smtClean="0"/>
              <a:t>this mutation</a:t>
            </a:r>
          </a:p>
          <a:p>
            <a:pPr marL="285750" indent="-285750">
              <a:buFontTx/>
              <a:buChar char="-"/>
            </a:pPr>
            <a:r>
              <a:rPr lang="en-US" sz="2000" dirty="0" smtClean="0"/>
              <a:t>Less likely to have addiction to marijuana</a:t>
            </a:r>
            <a:endParaRPr lang="en-US" sz="2000" dirty="0"/>
          </a:p>
        </p:txBody>
      </p:sp>
      <p:pic>
        <p:nvPicPr>
          <p:cNvPr id="10242" name="Picture 2"/>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bwMode="auto">
          <a:xfrm>
            <a:off x="5857875" y="2503488"/>
            <a:ext cx="3286125" cy="1390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64637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tretch>
            <a:fillRect/>
          </a:stretch>
        </p:blipFill>
        <p:spPr bwMode="auto">
          <a:xfrm>
            <a:off x="1371600" y="1219200"/>
            <a:ext cx="6335398" cy="39319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2971800" y="5486400"/>
            <a:ext cx="3124200" cy="369332"/>
          </a:xfrm>
          <a:prstGeom prst="rect">
            <a:avLst/>
          </a:prstGeom>
          <a:noFill/>
        </p:spPr>
        <p:txBody>
          <a:bodyPr wrap="square" rtlCol="0">
            <a:spAutoFit/>
          </a:bodyPr>
          <a:lstStyle/>
          <a:p>
            <a:r>
              <a:rPr lang="en-US" dirty="0" smtClean="0"/>
              <a:t>Human Connectome Project</a:t>
            </a:r>
            <a:endParaRPr lang="en-US" dirty="0"/>
          </a:p>
        </p:txBody>
      </p:sp>
    </p:spTree>
    <p:extLst>
      <p:ext uri="{BB962C8B-B14F-4D97-AF65-F5344CB8AC3E}">
        <p14:creationId xmlns:p14="http://schemas.microsoft.com/office/powerpoint/2010/main" val="23102161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Neurochemicals</a:t>
            </a:r>
            <a:endParaRPr lang="en-US" dirty="0"/>
          </a:p>
        </p:txBody>
      </p:sp>
      <p:sp>
        <p:nvSpPr>
          <p:cNvPr id="7" name="Text Placeholder 6"/>
          <p:cNvSpPr>
            <a:spLocks noGrp="1"/>
          </p:cNvSpPr>
          <p:nvPr>
            <p:ph type="body" sz="half" idx="2"/>
          </p:nvPr>
        </p:nvSpPr>
        <p:spPr/>
        <p:txBody>
          <a:bodyPr>
            <a:normAutofit/>
          </a:bodyPr>
          <a:lstStyle/>
          <a:p>
            <a:endParaRPr lang="en-US" sz="2000" dirty="0" smtClean="0"/>
          </a:p>
          <a:p>
            <a:r>
              <a:rPr lang="en-US" sz="2000" dirty="0" smtClean="0"/>
              <a:t>Should </a:t>
            </a:r>
            <a:r>
              <a:rPr lang="en-US" sz="2000" dirty="0" smtClean="0"/>
              <a:t>we combine robotics and nanotechnology to make mood bots that could be ingested and then travel  into the brain and turn on or off specific genes related to a happiness set point? </a:t>
            </a:r>
          </a:p>
          <a:p>
            <a:endParaRPr lang="en-US" sz="2000" dirty="0"/>
          </a:p>
        </p:txBody>
      </p:sp>
      <p:pic>
        <p:nvPicPr>
          <p:cNvPr id="1331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75050" y="1282700"/>
            <a:ext cx="5111750" cy="3833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436573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3008313" cy="1162050"/>
          </a:xfrm>
        </p:spPr>
        <p:txBody>
          <a:bodyPr>
            <a:noAutofit/>
          </a:bodyPr>
          <a:lstStyle/>
          <a:p>
            <a:r>
              <a:rPr lang="en-US" sz="3600" dirty="0" smtClean="0"/>
              <a:t>What are we talking about?</a:t>
            </a:r>
            <a:endParaRPr lang="en-US" sz="3600" dirty="0"/>
          </a:p>
        </p:txBody>
      </p:sp>
      <p:sp>
        <p:nvSpPr>
          <p:cNvPr id="3" name="Content Placeholder 2"/>
          <p:cNvSpPr>
            <a:spLocks noGrp="1"/>
          </p:cNvSpPr>
          <p:nvPr>
            <p:ph idx="1"/>
          </p:nvPr>
        </p:nvSpPr>
        <p:spPr/>
        <p:txBody>
          <a:bodyPr/>
          <a:lstStyle/>
          <a:p>
            <a:endParaRPr lang="en-US" dirty="0" smtClean="0"/>
          </a:p>
          <a:p>
            <a:endParaRPr lang="en-US" dirty="0"/>
          </a:p>
          <a:p>
            <a:r>
              <a:rPr lang="en-US" dirty="0" smtClean="0"/>
              <a:t>Hedonic Happiness</a:t>
            </a:r>
          </a:p>
          <a:p>
            <a:pPr marL="0" indent="0">
              <a:buNone/>
            </a:pPr>
            <a:r>
              <a:rPr lang="en-US" dirty="0" smtClean="0"/>
              <a:t>	-a positive mental high</a:t>
            </a:r>
            <a:endParaRPr lang="en-US" dirty="0"/>
          </a:p>
          <a:p>
            <a:endParaRPr lang="en-US" dirty="0" smtClean="0"/>
          </a:p>
          <a:p>
            <a:r>
              <a:rPr lang="en-US" dirty="0" smtClean="0"/>
              <a:t>Eudaimonic Happiness</a:t>
            </a:r>
          </a:p>
          <a:p>
            <a:pPr lvl="1"/>
            <a:r>
              <a:rPr lang="en-US" dirty="0" smtClean="0"/>
              <a:t>“Happiness is the meaning and purpose of life, the whole aim and end of human existence”</a:t>
            </a:r>
          </a:p>
          <a:p>
            <a:pPr lvl="2"/>
            <a:r>
              <a:rPr lang="en-US" dirty="0" smtClean="0"/>
              <a:t>Aristotle </a:t>
            </a:r>
            <a:endParaRPr lang="en-US" dirty="0"/>
          </a:p>
        </p:txBody>
      </p:sp>
      <p:sp>
        <p:nvSpPr>
          <p:cNvPr id="4" name="Text Placeholder 3"/>
          <p:cNvSpPr>
            <a:spLocks noGrp="1"/>
          </p:cNvSpPr>
          <p:nvPr>
            <p:ph type="body" sz="half" idx="2"/>
          </p:nvPr>
        </p:nvSpPr>
        <p:spPr/>
        <p:txBody>
          <a:bodyPr/>
          <a:lstStyle/>
          <a:p>
            <a:r>
              <a:rPr lang="en-US" dirty="0"/>
              <a:t> </a:t>
            </a:r>
          </a:p>
        </p:txBody>
      </p:sp>
      <p:pic>
        <p:nvPicPr>
          <p:cNvPr id="14338"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33" t="-16800" r="533" b="16800"/>
          <a:stretch/>
        </p:blipFill>
        <p:spPr bwMode="auto">
          <a:xfrm>
            <a:off x="304800" y="2590800"/>
            <a:ext cx="3200400" cy="3200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402430" y="6198699"/>
            <a:ext cx="3940969" cy="369332"/>
          </a:xfrm>
          <a:prstGeom prst="rect">
            <a:avLst/>
          </a:prstGeom>
          <a:noFill/>
        </p:spPr>
        <p:txBody>
          <a:bodyPr wrap="square" rtlCol="0">
            <a:spAutoFit/>
          </a:bodyPr>
          <a:lstStyle/>
          <a:p>
            <a:r>
              <a:rPr lang="en-IN" dirty="0" smtClean="0"/>
              <a:t>Nicomachean Ethics, Aristotle 350 BC</a:t>
            </a:r>
            <a:endParaRPr lang="en-IN" dirty="0"/>
          </a:p>
        </p:txBody>
      </p:sp>
    </p:spTree>
    <p:extLst>
      <p:ext uri="{BB962C8B-B14F-4D97-AF65-F5344CB8AC3E}">
        <p14:creationId xmlns:p14="http://schemas.microsoft.com/office/powerpoint/2010/main" val="2689148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sp>
        <p:nvSpPr>
          <p:cNvPr id="6" name="Text Placeholder 5"/>
          <p:cNvSpPr>
            <a:spLocks noGrp="1"/>
          </p:cNvSpPr>
          <p:nvPr>
            <p:ph type="body" idx="1"/>
          </p:nvPr>
        </p:nvSpPr>
        <p:spPr/>
        <p:txBody>
          <a:bodyPr>
            <a:noAutofit/>
          </a:bodyPr>
          <a:lstStyle/>
          <a:p>
            <a:r>
              <a:rPr lang="en-US" sz="5400" dirty="0" smtClean="0"/>
              <a:t>How do you imagine a life well-lived? </a:t>
            </a:r>
            <a:endParaRPr lang="en-US" sz="5400" dirty="0"/>
          </a:p>
        </p:txBody>
      </p:sp>
    </p:spTree>
    <p:extLst>
      <p:ext uri="{BB962C8B-B14F-4D97-AF65-F5344CB8AC3E}">
        <p14:creationId xmlns:p14="http://schemas.microsoft.com/office/powerpoint/2010/main" val="15722461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To what do you aspire?</a:t>
            </a:r>
            <a:endParaRPr lang="en-US" sz="2800" dirty="0"/>
          </a:p>
        </p:txBody>
      </p:sp>
      <p:sp>
        <p:nvSpPr>
          <p:cNvPr id="4" name="Text Placeholder 3"/>
          <p:cNvSpPr>
            <a:spLocks noGrp="1"/>
          </p:cNvSpPr>
          <p:nvPr>
            <p:ph type="body" sz="half" idx="2"/>
          </p:nvPr>
        </p:nvSpPr>
        <p:spPr/>
        <p:txBody>
          <a:bodyPr/>
          <a:lstStyle/>
          <a:p>
            <a:endParaRPr lang="en-US" dirty="0"/>
          </a:p>
        </p:txBody>
      </p:sp>
      <p:pic>
        <p:nvPicPr>
          <p:cNvPr id="6146"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21065" t="8437" r="40468" b="27419"/>
          <a:stretch/>
        </p:blipFill>
        <p:spPr bwMode="auto">
          <a:xfrm>
            <a:off x="3581400" y="1140903"/>
            <a:ext cx="4924338" cy="46188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92600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Health?</a:t>
            </a:r>
            <a:endParaRPr lang="en-US" dirty="0"/>
          </a:p>
        </p:txBody>
      </p:sp>
      <p:sp>
        <p:nvSpPr>
          <p:cNvPr id="3" name="Content Placeholder 2"/>
          <p:cNvSpPr>
            <a:spLocks noGrp="1"/>
          </p:cNvSpPr>
          <p:nvPr>
            <p:ph idx="1"/>
          </p:nvPr>
        </p:nvSpPr>
        <p:spPr/>
        <p:txBody>
          <a:bodyPr/>
          <a:lstStyle/>
          <a:p>
            <a:pPr marL="0" indent="0">
              <a:buNone/>
            </a:pPr>
            <a:r>
              <a:rPr lang="en-US" dirty="0"/>
              <a:t>Health is a state of complete physical, mental and social well-being and not merely the absence of disease or </a:t>
            </a:r>
            <a:r>
              <a:rPr lang="en-US" dirty="0" smtClean="0"/>
              <a:t>infirmity</a:t>
            </a:r>
          </a:p>
          <a:p>
            <a:pPr marL="0" indent="0">
              <a:buNone/>
            </a:pPr>
            <a:endParaRPr lang="en-US" dirty="0" smtClean="0"/>
          </a:p>
          <a:p>
            <a:pPr marL="0" indent="0">
              <a:buNone/>
            </a:pPr>
            <a:r>
              <a:rPr lang="en-US" i="1" dirty="0" smtClean="0"/>
              <a:t>Preamble to the Constitution of  WHO 1948</a:t>
            </a:r>
            <a:endParaRPr lang="en-US" i="1" dirty="0"/>
          </a:p>
        </p:txBody>
      </p:sp>
      <p:sp>
        <p:nvSpPr>
          <p:cNvPr id="5" name="AutoShape 2" descr="Image result for WHO imag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Image result for WHO imag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AutoShape 6" descr="Image result for WHO image"/>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8" descr="Image result for WHO image"/>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4" name="Picture 10" descr="Image result for WHO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4724400"/>
            <a:ext cx="3867150" cy="1181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0695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6705600" cy="1162050"/>
          </a:xfrm>
        </p:spPr>
        <p:txBody>
          <a:bodyPr>
            <a:normAutofit fontScale="90000"/>
          </a:bodyPr>
          <a:lstStyle/>
          <a:p>
            <a:r>
              <a:rPr lang="en-US" dirty="0" smtClean="0"/>
              <a:t/>
            </a:r>
            <a:br>
              <a:rPr lang="en-US" dirty="0" smtClean="0"/>
            </a:br>
            <a:r>
              <a:rPr lang="en-US" sz="2800" dirty="0" smtClean="0"/>
              <a:t>Grant </a:t>
            </a:r>
            <a:r>
              <a:rPr lang="en-US" sz="2800" dirty="0" err="1" smtClean="0"/>
              <a:t>Gluek</a:t>
            </a:r>
            <a:r>
              <a:rPr lang="en-US" sz="2800" dirty="0" smtClean="0"/>
              <a:t> Study: Harvard Study of Adult Development</a:t>
            </a:r>
            <a:endParaRPr lang="en-US" sz="2800" dirty="0"/>
          </a:p>
        </p:txBody>
      </p:sp>
      <p:sp>
        <p:nvSpPr>
          <p:cNvPr id="4" name="Text Placeholder 3"/>
          <p:cNvSpPr>
            <a:spLocks noGrp="1"/>
          </p:cNvSpPr>
          <p:nvPr>
            <p:ph type="body" sz="half" idx="2"/>
          </p:nvPr>
        </p:nvSpPr>
        <p:spPr/>
        <p:txBody>
          <a:bodyPr/>
          <a:lstStyle/>
          <a:p>
            <a:r>
              <a:rPr lang="en-US" dirty="0" smtClean="0"/>
              <a:t>Prospective Cohort Study that is now 75 years old</a:t>
            </a:r>
          </a:p>
          <a:p>
            <a:endParaRPr lang="en-US" dirty="0"/>
          </a:p>
          <a:p>
            <a:r>
              <a:rPr lang="en-US" dirty="0" smtClean="0"/>
              <a:t>-started in the late 1930’s with two groups</a:t>
            </a:r>
          </a:p>
          <a:p>
            <a:r>
              <a:rPr lang="en-US" dirty="0" smtClean="0"/>
              <a:t>-268, 19 year old white male Harvard students</a:t>
            </a:r>
          </a:p>
          <a:p>
            <a:r>
              <a:rPr lang="en-US" dirty="0" smtClean="0"/>
              <a:t>- 456, 11-16 year old boys growing up in difficult Boston neighborhoods</a:t>
            </a:r>
          </a:p>
          <a:p>
            <a:endParaRPr lang="en-US" dirty="0" smtClean="0"/>
          </a:p>
          <a:p>
            <a:r>
              <a:rPr lang="en-US" dirty="0" smtClean="0"/>
              <a:t>Followed these people throughout their lives</a:t>
            </a:r>
          </a:p>
          <a:p>
            <a:endParaRPr lang="en-US" dirty="0" smtClean="0"/>
          </a:p>
          <a:p>
            <a:r>
              <a:rPr lang="en-US" dirty="0" smtClean="0"/>
              <a:t>Every 2 years</a:t>
            </a:r>
            <a:endParaRPr lang="en-US" dirty="0"/>
          </a:p>
          <a:p>
            <a:r>
              <a:rPr lang="en-US" dirty="0" smtClean="0"/>
              <a:t>-interviews</a:t>
            </a:r>
          </a:p>
          <a:p>
            <a:r>
              <a:rPr lang="en-US" dirty="0" smtClean="0"/>
              <a:t>-medical histories </a:t>
            </a:r>
          </a:p>
          <a:p>
            <a:r>
              <a:rPr lang="en-US" dirty="0" smtClean="0"/>
              <a:t>-blood tests</a:t>
            </a:r>
          </a:p>
          <a:p>
            <a:r>
              <a:rPr lang="en-US" dirty="0" smtClean="0"/>
              <a:t>-family interviews</a:t>
            </a:r>
          </a:p>
          <a:p>
            <a:endParaRPr lang="en-US" dirty="0"/>
          </a:p>
        </p:txBody>
      </p:sp>
      <p:pic>
        <p:nvPicPr>
          <p:cNvPr id="1536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75050" y="1754190"/>
            <a:ext cx="5111750" cy="28908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729081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dirty="0"/>
          </a:p>
        </p:txBody>
      </p:sp>
      <p:sp>
        <p:nvSpPr>
          <p:cNvPr id="5" name="Text Placeholder 4"/>
          <p:cNvSpPr>
            <a:spLocks noGrp="1"/>
          </p:cNvSpPr>
          <p:nvPr>
            <p:ph type="body" idx="1"/>
          </p:nvPr>
        </p:nvSpPr>
        <p:spPr/>
        <p:txBody>
          <a:bodyPr>
            <a:normAutofit/>
          </a:bodyPr>
          <a:lstStyle/>
          <a:p>
            <a:r>
              <a:rPr lang="en-US" sz="4000" dirty="0" smtClean="0"/>
              <a:t>What keeps us healthy and happy throughout our lives?</a:t>
            </a:r>
            <a:endParaRPr lang="en-US" sz="4000" dirty="0"/>
          </a:p>
        </p:txBody>
      </p:sp>
    </p:spTree>
    <p:extLst>
      <p:ext uri="{BB962C8B-B14F-4D97-AF65-F5344CB8AC3E}">
        <p14:creationId xmlns:p14="http://schemas.microsoft.com/office/powerpoint/2010/main" val="17273547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2" y="4406900"/>
            <a:ext cx="8193087" cy="1536700"/>
          </a:xfrm>
        </p:spPr>
        <p:txBody>
          <a:bodyPr>
            <a:normAutofit fontScale="90000"/>
          </a:bodyPr>
          <a:lstStyle/>
          <a:p>
            <a:r>
              <a:rPr lang="en-US" dirty="0" smtClean="0"/>
              <a:t/>
            </a:r>
            <a:br>
              <a:rPr lang="en-US" dirty="0" smtClean="0"/>
            </a:br>
            <a:r>
              <a:rPr lang="en-US" dirty="0" smtClean="0"/>
              <a:t>-</a:t>
            </a:r>
            <a:r>
              <a:rPr lang="en-US" sz="2400" b="0" dirty="0" smtClean="0"/>
              <a:t>Dr. Robert </a:t>
            </a:r>
            <a:r>
              <a:rPr lang="en-US" sz="2400" b="0" dirty="0" err="1" smtClean="0"/>
              <a:t>Waldinger</a:t>
            </a:r>
            <a:r>
              <a:rPr lang="en-US" sz="2400" b="0" dirty="0" smtClean="0"/>
              <a:t>, DIRECTOR Harvard Adult Development Study</a:t>
            </a:r>
            <a:endParaRPr lang="en-US" sz="2400" b="0" dirty="0"/>
          </a:p>
        </p:txBody>
      </p:sp>
      <p:sp>
        <p:nvSpPr>
          <p:cNvPr id="3" name="Text Placeholder 2"/>
          <p:cNvSpPr>
            <a:spLocks noGrp="1"/>
          </p:cNvSpPr>
          <p:nvPr>
            <p:ph type="body" idx="1"/>
          </p:nvPr>
        </p:nvSpPr>
        <p:spPr/>
        <p:txBody>
          <a:bodyPr>
            <a:normAutofit/>
          </a:bodyPr>
          <a:lstStyle/>
          <a:p>
            <a:r>
              <a:rPr lang="en-US" sz="3200" dirty="0" smtClean="0"/>
              <a:t>Good relationships keep us happier and healthier.</a:t>
            </a:r>
            <a:endParaRPr lang="en-US" sz="3200" dirty="0"/>
          </a:p>
        </p:txBody>
      </p:sp>
    </p:spTree>
    <p:extLst>
      <p:ext uri="{BB962C8B-B14F-4D97-AF65-F5344CB8AC3E}">
        <p14:creationId xmlns:p14="http://schemas.microsoft.com/office/powerpoint/2010/main" val="2883031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800" dirty="0" smtClean="0"/>
              <a:t>Social Connections</a:t>
            </a:r>
            <a:endParaRPr lang="en-US" sz="2800" dirty="0"/>
          </a:p>
        </p:txBody>
      </p:sp>
      <p:sp>
        <p:nvSpPr>
          <p:cNvPr id="6" name="Text Placeholder 5"/>
          <p:cNvSpPr>
            <a:spLocks noGrp="1"/>
          </p:cNvSpPr>
          <p:nvPr>
            <p:ph type="body" sz="half" idx="2"/>
          </p:nvPr>
        </p:nvSpPr>
        <p:spPr/>
        <p:txBody>
          <a:bodyPr/>
          <a:lstStyle/>
          <a:p>
            <a:r>
              <a:rPr lang="en-US" dirty="0" smtClean="0"/>
              <a:t>-Key to </a:t>
            </a:r>
            <a:r>
              <a:rPr lang="en-US" smtClean="0"/>
              <a:t>well being</a:t>
            </a:r>
            <a:endParaRPr lang="en-US" sz="2800" dirty="0" smtClean="0"/>
          </a:p>
          <a:p>
            <a:r>
              <a:rPr lang="en-US" sz="2800" dirty="0" smtClean="0"/>
              <a:t>-Loneliness bad</a:t>
            </a:r>
          </a:p>
          <a:p>
            <a:endParaRPr lang="en-US" sz="2800" dirty="0"/>
          </a:p>
          <a:p>
            <a:r>
              <a:rPr lang="en-US" sz="2800" dirty="0" smtClean="0"/>
              <a:t>-People with good quality social connections and relationships, live longer, happier, and healthier</a:t>
            </a:r>
            <a:endParaRPr lang="en-US" sz="2800" dirty="0"/>
          </a:p>
        </p:txBody>
      </p:sp>
      <p:pic>
        <p:nvPicPr>
          <p:cNvPr id="16386" name="Picture 2"/>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t="2561" r="3139" b="5413"/>
          <a:stretch/>
        </p:blipFill>
        <p:spPr bwMode="auto">
          <a:xfrm>
            <a:off x="3575050" y="1859280"/>
            <a:ext cx="5172710" cy="34975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4343400" y="5715000"/>
            <a:ext cx="3810000" cy="646331"/>
          </a:xfrm>
          <a:prstGeom prst="rect">
            <a:avLst/>
          </a:prstGeom>
          <a:noFill/>
        </p:spPr>
        <p:txBody>
          <a:bodyPr wrap="square" rtlCol="0">
            <a:spAutoFit/>
          </a:bodyPr>
          <a:lstStyle/>
          <a:p>
            <a:r>
              <a:rPr lang="en-US" dirty="0" smtClean="0"/>
              <a:t>Reach Out Week 2014 </a:t>
            </a:r>
          </a:p>
          <a:p>
            <a:r>
              <a:rPr lang="en-US" dirty="0" smtClean="0"/>
              <a:t>Lights Out,  </a:t>
            </a:r>
            <a:r>
              <a:rPr lang="en-US" dirty="0" err="1" smtClean="0"/>
              <a:t>Jnan</a:t>
            </a:r>
            <a:r>
              <a:rPr lang="en-US" dirty="0" smtClean="0"/>
              <a:t> Ghosh Stadium</a:t>
            </a:r>
            <a:endParaRPr lang="en-US" dirty="0"/>
          </a:p>
        </p:txBody>
      </p:sp>
    </p:spTree>
    <p:extLst>
      <p:ext uri="{BB962C8B-B14F-4D97-AF65-F5344CB8AC3E}">
        <p14:creationId xmlns:p14="http://schemas.microsoft.com/office/powerpoint/2010/main" val="400325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Content Placeholder 5"/>
          <p:cNvPicPr>
            <a:picLocks noGrp="1" noChangeAspect="1"/>
          </p:cNvPicPr>
          <p:nvPr>
            <p:ph idx="1"/>
          </p:nvPr>
        </p:nvPicPr>
        <p:blipFill rotWithShape="1">
          <a:blip r:embed="rId2"/>
          <a:srcRect l="27778" t="18626" r="27778" b="9203"/>
          <a:stretch/>
        </p:blipFill>
        <p:spPr>
          <a:xfrm>
            <a:off x="4724400" y="1600200"/>
            <a:ext cx="3455992" cy="3348000"/>
          </a:xfrm>
          <a:prstGeom prst="rect">
            <a:avLst/>
          </a:prstGeom>
        </p:spPr>
      </p:pic>
      <p:sp>
        <p:nvSpPr>
          <p:cNvPr id="4" name="Text Placeholder 3"/>
          <p:cNvSpPr>
            <a:spLocks noGrp="1"/>
          </p:cNvSpPr>
          <p:nvPr>
            <p:ph type="body" sz="half" idx="2"/>
          </p:nvPr>
        </p:nvSpPr>
        <p:spPr/>
        <p:txBody>
          <a:bodyPr>
            <a:normAutofit/>
          </a:bodyPr>
          <a:lstStyle/>
          <a:p>
            <a:r>
              <a:rPr lang="en-US" sz="2400" b="1" i="1" dirty="0" smtClean="0">
                <a:latin typeface="Arial" panose="020B0604020202020204" pitchFamily="34" charset="0"/>
                <a:cs typeface="Arial" panose="020B0604020202020204" pitchFamily="34" charset="0"/>
              </a:rPr>
              <a:t>“Happiness is considered to be the  proper measure of social progress and goal of public policy.”</a:t>
            </a:r>
            <a:endParaRPr lang="en-US" sz="2400" b="1" i="1" dirty="0">
              <a:latin typeface="Arial" panose="020B0604020202020204" pitchFamily="34" charset="0"/>
              <a:cs typeface="Arial" panose="020B0604020202020204" pitchFamily="34" charset="0"/>
            </a:endParaRPr>
          </a:p>
        </p:txBody>
      </p:sp>
      <p:sp>
        <p:nvSpPr>
          <p:cNvPr id="5" name="TextBox 4"/>
          <p:cNvSpPr txBox="1"/>
          <p:nvPr/>
        </p:nvSpPr>
        <p:spPr>
          <a:xfrm>
            <a:off x="107092" y="6021553"/>
            <a:ext cx="4236308" cy="369332"/>
          </a:xfrm>
          <a:prstGeom prst="rect">
            <a:avLst/>
          </a:prstGeom>
          <a:noFill/>
        </p:spPr>
        <p:txBody>
          <a:bodyPr wrap="square" rtlCol="0">
            <a:spAutoFit/>
          </a:bodyPr>
          <a:lstStyle/>
          <a:p>
            <a:r>
              <a:rPr lang="en-US" i="1" dirty="0" smtClean="0"/>
              <a:t>Commissioned by UN Secretary General</a:t>
            </a:r>
            <a:endParaRPr lang="en-US" i="1" dirty="0"/>
          </a:p>
        </p:txBody>
      </p:sp>
      <p:sp>
        <p:nvSpPr>
          <p:cNvPr id="7" name="Rectangle 6"/>
          <p:cNvSpPr/>
          <p:nvPr/>
        </p:nvSpPr>
        <p:spPr>
          <a:xfrm>
            <a:off x="304800" y="4983868"/>
            <a:ext cx="5791200" cy="646331"/>
          </a:xfrm>
          <a:prstGeom prst="rect">
            <a:avLst/>
          </a:prstGeom>
        </p:spPr>
        <p:txBody>
          <a:bodyPr wrap="square">
            <a:spAutoFit/>
          </a:bodyPr>
          <a:lstStyle/>
          <a:p>
            <a:r>
              <a:rPr lang="en-IN" dirty="0"/>
              <a:t>“to redefine the growth narrative to put people’s well-being at the centre of governments’ </a:t>
            </a:r>
            <a:r>
              <a:rPr lang="en-IN" dirty="0" smtClean="0"/>
              <a:t>efforts”</a:t>
            </a:r>
            <a:endParaRPr lang="en-IN" dirty="0"/>
          </a:p>
        </p:txBody>
      </p:sp>
    </p:spTree>
    <p:extLst>
      <p:ext uri="{BB962C8B-B14F-4D97-AF65-F5344CB8AC3E}">
        <p14:creationId xmlns:p14="http://schemas.microsoft.com/office/powerpoint/2010/main" val="504531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575944"/>
            <a:ext cx="4884556" cy="6282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4385" r="8540" b="89104"/>
          <a:stretch/>
        </p:blipFill>
        <p:spPr bwMode="auto">
          <a:xfrm>
            <a:off x="53198" y="2971804"/>
            <a:ext cx="9029928" cy="1453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5105400" y="1395628"/>
            <a:ext cx="3810000" cy="830997"/>
          </a:xfrm>
          <a:prstGeom prst="rect">
            <a:avLst/>
          </a:prstGeom>
          <a:noFill/>
        </p:spPr>
        <p:txBody>
          <a:bodyPr wrap="square" rtlCol="0">
            <a:spAutoFit/>
          </a:bodyPr>
          <a:lstStyle/>
          <a:p>
            <a:r>
              <a:rPr lang="en-US" sz="2400" dirty="0" smtClean="0"/>
              <a:t>World Happiness Report 2016 Update</a:t>
            </a:r>
            <a:endParaRPr lang="en-US" sz="2400" dirty="0"/>
          </a:p>
        </p:txBody>
      </p:sp>
    </p:spTree>
    <p:extLst>
      <p:ext uri="{BB962C8B-B14F-4D97-AF65-F5344CB8AC3E}">
        <p14:creationId xmlns:p14="http://schemas.microsoft.com/office/powerpoint/2010/main" val="2012168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Update</a:t>
            </a:r>
            <a:endParaRPr lang="en-IN" dirty="0"/>
          </a:p>
        </p:txBody>
      </p:sp>
      <p:sp>
        <p:nvSpPr>
          <p:cNvPr id="3" name="Content Placeholder 2"/>
          <p:cNvSpPr>
            <a:spLocks noGrp="1"/>
          </p:cNvSpPr>
          <p:nvPr>
            <p:ph sz="half" idx="1"/>
          </p:nvPr>
        </p:nvSpPr>
        <p:spPr>
          <a:xfrm>
            <a:off x="457200" y="1905000"/>
            <a:ext cx="4038600" cy="4221163"/>
          </a:xfrm>
        </p:spPr>
        <p:txBody>
          <a:bodyPr/>
          <a:lstStyle/>
          <a:p>
            <a:pPr marL="0" indent="0">
              <a:buNone/>
            </a:pPr>
            <a:r>
              <a:rPr lang="en-IN" dirty="0" smtClean="0"/>
              <a:t>2017</a:t>
            </a:r>
          </a:p>
          <a:p>
            <a:r>
              <a:rPr lang="en-IN" dirty="0" smtClean="0"/>
              <a:t>Norway Number 1</a:t>
            </a:r>
          </a:p>
          <a:p>
            <a:r>
              <a:rPr lang="en-IN" dirty="0" smtClean="0"/>
              <a:t>Denmark </a:t>
            </a:r>
            <a:r>
              <a:rPr lang="en-IN" dirty="0" smtClean="0"/>
              <a:t>–2</a:t>
            </a:r>
          </a:p>
          <a:p>
            <a:r>
              <a:rPr lang="en-IN" dirty="0" smtClean="0"/>
              <a:t>Iceland—3</a:t>
            </a:r>
          </a:p>
          <a:p>
            <a:r>
              <a:rPr lang="en-IN" dirty="0" smtClean="0"/>
              <a:t>Switzerland—4</a:t>
            </a:r>
          </a:p>
          <a:p>
            <a:endParaRPr lang="en-IN" dirty="0"/>
          </a:p>
          <a:p>
            <a:pPr marL="0" indent="0">
              <a:buNone/>
            </a:pPr>
            <a:r>
              <a:rPr lang="en-IN" dirty="0" smtClean="0"/>
              <a:t>2018</a:t>
            </a:r>
          </a:p>
          <a:p>
            <a:pPr marL="0" indent="0">
              <a:buNone/>
            </a:pPr>
            <a:r>
              <a:rPr lang="en-IN" dirty="0" smtClean="0"/>
              <a:t>Finland number 1</a:t>
            </a:r>
          </a:p>
          <a:p>
            <a:endParaRPr lang="en-IN" dirty="0"/>
          </a:p>
        </p:txBody>
      </p:sp>
      <p:sp>
        <p:nvSpPr>
          <p:cNvPr id="4" name="Content Placeholder 3"/>
          <p:cNvSpPr>
            <a:spLocks noGrp="1"/>
          </p:cNvSpPr>
          <p:nvPr>
            <p:ph sz="half" idx="2"/>
          </p:nvPr>
        </p:nvSpPr>
        <p:spPr/>
        <p:txBody>
          <a:bodyPr/>
          <a:lstStyle/>
          <a:p>
            <a:r>
              <a:rPr lang="en-IN" dirty="0" smtClean="0"/>
              <a:t>Markers for measurement:</a:t>
            </a:r>
          </a:p>
          <a:p>
            <a:pPr marL="0" indent="0">
              <a:buNone/>
            </a:pPr>
            <a:r>
              <a:rPr lang="en-IN" dirty="0"/>
              <a:t>	</a:t>
            </a:r>
            <a:r>
              <a:rPr lang="en-IN" dirty="0" smtClean="0"/>
              <a:t>caring</a:t>
            </a:r>
            <a:r>
              <a:rPr lang="en-IN" dirty="0"/>
              <a:t>, freedom, </a:t>
            </a:r>
            <a:r>
              <a:rPr lang="en-IN" dirty="0" smtClean="0"/>
              <a:t> 	generosity</a:t>
            </a:r>
            <a:r>
              <a:rPr lang="en-IN" dirty="0"/>
              <a:t>, honesty, </a:t>
            </a:r>
            <a:r>
              <a:rPr lang="en-IN" dirty="0" smtClean="0"/>
              <a:t>	health</a:t>
            </a:r>
            <a:r>
              <a:rPr lang="en-IN" dirty="0"/>
              <a:t>, income and </a:t>
            </a:r>
            <a:r>
              <a:rPr lang="en-IN" dirty="0" smtClean="0"/>
              <a:t>	good </a:t>
            </a:r>
            <a:r>
              <a:rPr lang="en-IN" dirty="0"/>
              <a:t>governance</a:t>
            </a:r>
          </a:p>
        </p:txBody>
      </p:sp>
    </p:spTree>
    <p:extLst>
      <p:ext uri="{BB962C8B-B14F-4D97-AF65-F5344CB8AC3E}">
        <p14:creationId xmlns:p14="http://schemas.microsoft.com/office/powerpoint/2010/main" val="1711491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Measures</a:t>
            </a:r>
            <a:endParaRPr lang="en-US" sz="3200" dirty="0"/>
          </a:p>
        </p:txBody>
      </p:sp>
      <p:sp>
        <p:nvSpPr>
          <p:cNvPr id="4" name="Text Placeholder 3"/>
          <p:cNvSpPr>
            <a:spLocks noGrp="1"/>
          </p:cNvSpPr>
          <p:nvPr>
            <p:ph type="body" sz="half" idx="2"/>
          </p:nvPr>
        </p:nvSpPr>
        <p:spPr>
          <a:xfrm>
            <a:off x="457200" y="1435100"/>
            <a:ext cx="3172838" cy="4691063"/>
          </a:xfrm>
        </p:spPr>
        <p:txBody>
          <a:bodyPr>
            <a:normAutofit/>
          </a:bodyPr>
          <a:lstStyle/>
          <a:p>
            <a:r>
              <a:rPr lang="en-US" sz="2400" dirty="0" smtClean="0"/>
              <a:t>GDP</a:t>
            </a:r>
          </a:p>
          <a:p>
            <a:r>
              <a:rPr lang="en-US" sz="2400" dirty="0" smtClean="0"/>
              <a:t>Healthy Life expectancy</a:t>
            </a:r>
          </a:p>
          <a:p>
            <a:r>
              <a:rPr lang="en-US" sz="2400" dirty="0" smtClean="0"/>
              <a:t>Generosity</a:t>
            </a:r>
          </a:p>
          <a:p>
            <a:r>
              <a:rPr lang="en-US" sz="2400" dirty="0" smtClean="0"/>
              <a:t>Social Support</a:t>
            </a:r>
          </a:p>
          <a:p>
            <a:r>
              <a:rPr lang="en-US" sz="2400" dirty="0" smtClean="0"/>
              <a:t>Freedom</a:t>
            </a:r>
          </a:p>
          <a:p>
            <a:r>
              <a:rPr lang="en-US" sz="2400" dirty="0" smtClean="0"/>
              <a:t>Corruption Perception</a:t>
            </a:r>
          </a:p>
          <a:p>
            <a:r>
              <a:rPr lang="en-US" sz="2400" dirty="0" smtClean="0"/>
              <a:t>(Trust)</a:t>
            </a:r>
            <a:endParaRPr lang="en-US" sz="2400"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59578" y="335929"/>
            <a:ext cx="4484901" cy="313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5334000" y="4283114"/>
            <a:ext cx="3048000" cy="369332"/>
          </a:xfrm>
          <a:prstGeom prst="rect">
            <a:avLst/>
          </a:prstGeom>
          <a:noFill/>
        </p:spPr>
        <p:txBody>
          <a:bodyPr wrap="square" rtlCol="0">
            <a:spAutoFit/>
          </a:bodyPr>
          <a:lstStyle/>
          <a:p>
            <a:r>
              <a:rPr lang="en-US" dirty="0" err="1" smtClean="0"/>
              <a:t>Nyhavn</a:t>
            </a:r>
            <a:r>
              <a:rPr lang="en-US" dirty="0" smtClean="0"/>
              <a:t>, photo by Joe </a:t>
            </a:r>
            <a:r>
              <a:rPr lang="en-US" dirty="0" err="1" smtClean="0"/>
              <a:t>Routon</a:t>
            </a:r>
            <a:endParaRPr lang="en-US" dirty="0"/>
          </a:p>
        </p:txBody>
      </p:sp>
      <p:sp>
        <p:nvSpPr>
          <p:cNvPr id="3" name="AutoShape 2" descr="Related image"/>
          <p:cNvSpPr>
            <a:spLocks noChangeAspect="1" noChangeArrowheads="1"/>
          </p:cNvSpPr>
          <p:nvPr/>
        </p:nvSpPr>
        <p:spPr bwMode="auto">
          <a:xfrm>
            <a:off x="3325238" y="465026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AutoShape 4" descr="Related imag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7" name="Picture 6"/>
          <p:cNvPicPr>
            <a:picLocks noChangeAspect="1"/>
          </p:cNvPicPr>
          <p:nvPr/>
        </p:nvPicPr>
        <p:blipFill>
          <a:blip r:embed="rId3"/>
          <a:stretch>
            <a:fillRect/>
          </a:stretch>
        </p:blipFill>
        <p:spPr>
          <a:xfrm>
            <a:off x="3669551" y="3623068"/>
            <a:ext cx="5328000" cy="2664000"/>
          </a:xfrm>
          <a:prstGeom prst="rect">
            <a:avLst/>
          </a:prstGeom>
        </p:spPr>
      </p:pic>
    </p:spTree>
    <p:extLst>
      <p:ext uri="{BB962C8B-B14F-4D97-AF65-F5344CB8AC3E}">
        <p14:creationId xmlns:p14="http://schemas.microsoft.com/office/powerpoint/2010/main" val="3992356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962400" cy="1162050"/>
          </a:xfrm>
        </p:spPr>
        <p:txBody>
          <a:bodyPr>
            <a:noAutofit/>
          </a:bodyPr>
          <a:lstStyle/>
          <a:p>
            <a:r>
              <a:rPr lang="en-US" sz="2800" dirty="0" smtClean="0"/>
              <a:t>Is there a genetic basis for happiness?</a:t>
            </a:r>
            <a:endParaRPr lang="en-US" sz="2800" dirty="0"/>
          </a:p>
        </p:txBody>
      </p:sp>
      <p:sp>
        <p:nvSpPr>
          <p:cNvPr id="4" name="Text Placeholder 3"/>
          <p:cNvSpPr>
            <a:spLocks noGrp="1"/>
          </p:cNvSpPr>
          <p:nvPr>
            <p:ph type="body" sz="half" idx="2"/>
          </p:nvPr>
        </p:nvSpPr>
        <p:spPr/>
        <p:txBody>
          <a:bodyPr>
            <a:normAutofit/>
          </a:bodyPr>
          <a:lstStyle/>
          <a:p>
            <a:endParaRPr lang="en-US" sz="2000" dirty="0" smtClean="0"/>
          </a:p>
          <a:p>
            <a:r>
              <a:rPr lang="en-US" sz="2000" dirty="0" smtClean="0"/>
              <a:t>Short </a:t>
            </a:r>
            <a:r>
              <a:rPr lang="en-US" sz="2000" dirty="0" smtClean="0"/>
              <a:t>form of 5-HTTLPR gene associated with neuroticism, lower life satisfaction and clinical depression.</a:t>
            </a:r>
          </a:p>
          <a:p>
            <a:endParaRPr lang="en-US" sz="2000" dirty="0" smtClean="0"/>
          </a:p>
          <a:p>
            <a:r>
              <a:rPr lang="en-US" sz="2000" dirty="0" smtClean="0"/>
              <a:t>Danes lowest proportion of people with short form of this gene</a:t>
            </a:r>
            <a:endParaRPr lang="en-US" sz="2000" dirty="0"/>
          </a:p>
        </p:txBody>
      </p:sp>
      <p:pic>
        <p:nvPicPr>
          <p:cNvPr id="5123"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75050" y="1143000"/>
            <a:ext cx="5492750" cy="3886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228600" y="5943600"/>
            <a:ext cx="9448800" cy="307777"/>
          </a:xfrm>
          <a:prstGeom prst="rect">
            <a:avLst/>
          </a:prstGeom>
          <a:noFill/>
        </p:spPr>
        <p:txBody>
          <a:bodyPr wrap="square" rtlCol="0">
            <a:spAutoFit/>
          </a:bodyPr>
          <a:lstStyle/>
          <a:p>
            <a:r>
              <a:rPr lang="en-US" sz="1400" dirty="0" smtClean="0"/>
              <a:t>National Happiness and Genetic Distance a Cautious Exploration, Proto E Oswald A, IZA Discussion Paper, 2014</a:t>
            </a:r>
            <a:endParaRPr lang="en-US" sz="1400" dirty="0"/>
          </a:p>
        </p:txBody>
      </p:sp>
    </p:spTree>
    <p:extLst>
      <p:ext uri="{BB962C8B-B14F-4D97-AF65-F5344CB8AC3E}">
        <p14:creationId xmlns:p14="http://schemas.microsoft.com/office/powerpoint/2010/main" val="37144347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5-HTTLPR</a:t>
            </a:r>
            <a:endParaRPr lang="en-US" sz="3200" dirty="0"/>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575050" y="1412716"/>
            <a:ext cx="5111750" cy="3573780"/>
          </a:xfrm>
        </p:spPr>
      </p:pic>
      <p:sp>
        <p:nvSpPr>
          <p:cNvPr id="4" name="Text Placeholder 3"/>
          <p:cNvSpPr>
            <a:spLocks noGrp="1"/>
          </p:cNvSpPr>
          <p:nvPr>
            <p:ph type="body" sz="half" idx="2"/>
          </p:nvPr>
        </p:nvSpPr>
        <p:spPr/>
        <p:txBody>
          <a:bodyPr>
            <a:normAutofit fontScale="85000" lnSpcReduction="10000"/>
          </a:bodyPr>
          <a:lstStyle/>
          <a:p>
            <a:r>
              <a:rPr lang="en-US" dirty="0" smtClean="0"/>
              <a:t> </a:t>
            </a:r>
            <a:r>
              <a:rPr lang="en-US" sz="2400" b="1" dirty="0" smtClean="0"/>
              <a:t>Serotonin Transporter Link Polymorphic Region</a:t>
            </a:r>
          </a:p>
          <a:p>
            <a:endParaRPr lang="en-US" dirty="0"/>
          </a:p>
          <a:p>
            <a:r>
              <a:rPr lang="en-US" sz="2000" dirty="0" smtClean="0"/>
              <a:t>Short allele (S) 14 copies</a:t>
            </a:r>
          </a:p>
          <a:p>
            <a:r>
              <a:rPr lang="en-US" sz="2000" dirty="0" smtClean="0"/>
              <a:t>Long allele (L) 16 copies</a:t>
            </a:r>
          </a:p>
          <a:p>
            <a:endParaRPr lang="en-US" sz="2000" dirty="0"/>
          </a:p>
          <a:p>
            <a:r>
              <a:rPr lang="en-US" sz="2000" dirty="0" smtClean="0"/>
              <a:t>-Short allele is associated with a reduction in function</a:t>
            </a:r>
          </a:p>
          <a:p>
            <a:r>
              <a:rPr lang="en-US" sz="2000" dirty="0" smtClean="0"/>
              <a:t>- Short allele associated with  neuroticism</a:t>
            </a:r>
          </a:p>
          <a:p>
            <a:r>
              <a:rPr lang="en-US" sz="2000" dirty="0" smtClean="0"/>
              <a:t>- Long allele associated with optimism</a:t>
            </a:r>
          </a:p>
          <a:p>
            <a:r>
              <a:rPr lang="en-US" sz="2000" dirty="0" smtClean="0"/>
              <a:t>-variation in responses to antidepressants</a:t>
            </a:r>
          </a:p>
          <a:p>
            <a:r>
              <a:rPr lang="en-US" sz="2000" dirty="0" smtClean="0"/>
              <a:t>-differences in metabolism in parts of the </a:t>
            </a:r>
            <a:r>
              <a:rPr lang="en-US" sz="2000" dirty="0" smtClean="0"/>
              <a:t>brain including amygdala</a:t>
            </a:r>
            <a:endParaRPr lang="en-US" sz="2000" dirty="0" smtClean="0"/>
          </a:p>
          <a:p>
            <a:endParaRPr lang="en-US" sz="2000" dirty="0"/>
          </a:p>
        </p:txBody>
      </p:sp>
      <p:sp>
        <p:nvSpPr>
          <p:cNvPr id="6" name="TextBox 5"/>
          <p:cNvSpPr txBox="1"/>
          <p:nvPr/>
        </p:nvSpPr>
        <p:spPr>
          <a:xfrm>
            <a:off x="4419600" y="6019800"/>
            <a:ext cx="4495800" cy="307777"/>
          </a:xfrm>
          <a:prstGeom prst="rect">
            <a:avLst/>
          </a:prstGeom>
          <a:noFill/>
        </p:spPr>
        <p:txBody>
          <a:bodyPr wrap="square" rtlCol="0">
            <a:spAutoFit/>
          </a:bodyPr>
          <a:lstStyle/>
          <a:p>
            <a:r>
              <a:rPr lang="en-US" sz="1400" dirty="0" err="1" smtClean="0"/>
              <a:t>Gerretsen</a:t>
            </a:r>
            <a:r>
              <a:rPr lang="en-US" sz="1400" dirty="0" smtClean="0"/>
              <a:t> et al Dialogues in Clinical Neuroscience 2009</a:t>
            </a:r>
            <a:endParaRPr lang="en-US" sz="1400" dirty="0"/>
          </a:p>
        </p:txBody>
      </p:sp>
    </p:spTree>
    <p:extLst>
      <p:ext uri="{BB962C8B-B14F-4D97-AF65-F5344CB8AC3E}">
        <p14:creationId xmlns:p14="http://schemas.microsoft.com/office/powerpoint/2010/main" val="2217636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Anandamide </a:t>
            </a:r>
            <a:r>
              <a:rPr lang="en-US" sz="2800" dirty="0"/>
              <a:t/>
            </a:r>
            <a:br>
              <a:rPr lang="en-US" sz="2800" dirty="0"/>
            </a:br>
            <a:r>
              <a:rPr lang="en-US" sz="2800" dirty="0" smtClean="0"/>
              <a:t>(</a:t>
            </a:r>
            <a:r>
              <a:rPr lang="en-US" sz="2800" dirty="0" smtClean="0"/>
              <a:t>Bliss Molecule)</a:t>
            </a:r>
            <a:endParaRPr lang="en-US" sz="2800" dirty="0"/>
          </a:p>
        </p:txBody>
      </p:sp>
      <p:sp>
        <p:nvSpPr>
          <p:cNvPr id="4" name="Text Placeholder 3"/>
          <p:cNvSpPr>
            <a:spLocks noGrp="1"/>
          </p:cNvSpPr>
          <p:nvPr>
            <p:ph type="body" sz="half" idx="2"/>
          </p:nvPr>
        </p:nvSpPr>
        <p:spPr/>
        <p:txBody>
          <a:bodyPr>
            <a:normAutofit/>
          </a:bodyPr>
          <a:lstStyle/>
          <a:p>
            <a:r>
              <a:rPr lang="en-US" sz="2400" dirty="0" smtClean="0"/>
              <a:t>Neurotransmitter that binds to the cannabinoid receptor and has a calming effect</a:t>
            </a:r>
          </a:p>
          <a:p>
            <a:endParaRPr lang="en-US" sz="2000" dirty="0"/>
          </a:p>
          <a:p>
            <a:endParaRPr lang="en-US" sz="2000" dirty="0" smtClean="0"/>
          </a:p>
          <a:p>
            <a:r>
              <a:rPr lang="en-US" sz="2000" dirty="0" smtClean="0"/>
              <a:t>Endocannabinoid Axis</a:t>
            </a:r>
          </a:p>
          <a:p>
            <a:endParaRPr lang="en-US" sz="2000" dirty="0"/>
          </a:p>
        </p:txBody>
      </p:sp>
      <p:pic>
        <p:nvPicPr>
          <p:cNvPr id="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8200" y="3017520"/>
            <a:ext cx="3773875" cy="37226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Content Placeholder 10"/>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53000" y="609600"/>
            <a:ext cx="2971800" cy="2057400"/>
          </a:xfrm>
        </p:spPr>
      </p:pic>
    </p:spTree>
    <p:extLst>
      <p:ext uri="{BB962C8B-B14F-4D97-AF65-F5344CB8AC3E}">
        <p14:creationId xmlns:p14="http://schemas.microsoft.com/office/powerpoint/2010/main" val="20676353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1362</TotalTime>
  <Words>775</Words>
  <Application>Microsoft Office PowerPoint</Application>
  <PresentationFormat>On-screen Show (4:3)</PresentationFormat>
  <Paragraphs>123</Paragraphs>
  <Slides>23</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Calibri</vt:lpstr>
      <vt:lpstr>Office Theme</vt:lpstr>
      <vt:lpstr> Happiness and Health</vt:lpstr>
      <vt:lpstr>What is Health?</vt:lpstr>
      <vt:lpstr>PowerPoint Presentation</vt:lpstr>
      <vt:lpstr>PowerPoint Presentation</vt:lpstr>
      <vt:lpstr>Update</vt:lpstr>
      <vt:lpstr>Measures</vt:lpstr>
      <vt:lpstr>Is there a genetic basis for happiness?</vt:lpstr>
      <vt:lpstr>5-HTTLPR</vt:lpstr>
      <vt:lpstr>Anandamide  (Bliss Molecule)</vt:lpstr>
      <vt:lpstr>Cannabinoid Receptor</vt:lpstr>
      <vt:lpstr>PowerPoint Presentation</vt:lpstr>
      <vt:lpstr>Look alikes</vt:lpstr>
      <vt:lpstr>Adolescent and Young Adult THC Exposure Developmental regulation of fear learning and anxiety behavior by endocannabinoids</vt:lpstr>
      <vt:lpstr>Genetic Mutation in FAAH gene -Enzyme that deactivates Anandamide</vt:lpstr>
      <vt:lpstr>PowerPoint Presentation</vt:lpstr>
      <vt:lpstr>Neurochemicals</vt:lpstr>
      <vt:lpstr>What are we talking about?</vt:lpstr>
      <vt:lpstr>PowerPoint Presentation</vt:lpstr>
      <vt:lpstr>To what do you aspire?</vt:lpstr>
      <vt:lpstr> Grant Gluek Study: Harvard Study of Adult Development</vt:lpstr>
      <vt:lpstr>PowerPoint Presentation</vt:lpstr>
      <vt:lpstr> -Dr. Robert Waldinger, DIRECTOR Harvard Adult Development Study</vt:lpstr>
      <vt:lpstr>Social Connections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aasb</dc:creator>
  <cp:lastModifiedBy>SangeetaDB</cp:lastModifiedBy>
  <cp:revision>54</cp:revision>
  <dcterms:created xsi:type="dcterms:W3CDTF">2016-11-02T15:23:17Z</dcterms:created>
  <dcterms:modified xsi:type="dcterms:W3CDTF">2019-01-28T08:03:33Z</dcterms:modified>
</cp:coreProperties>
</file>

<file path=docProps/thumbnail.jpeg>
</file>